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82" r:id="rId4"/>
    <p:sldId id="257" r:id="rId5"/>
    <p:sldId id="259" r:id="rId6"/>
    <p:sldId id="265" r:id="rId7"/>
    <p:sldId id="266" r:id="rId8"/>
    <p:sldId id="271" r:id="rId9"/>
    <p:sldId id="275" r:id="rId10"/>
    <p:sldId id="276" r:id="rId11"/>
    <p:sldId id="277" r:id="rId12"/>
    <p:sldId id="279" r:id="rId13"/>
    <p:sldId id="28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B86"/>
    <a:srgbClr val="092C4F"/>
    <a:srgbClr val="203864"/>
    <a:srgbClr val="4472C4"/>
    <a:srgbClr val="394E5B"/>
    <a:srgbClr val="FFFFFF"/>
    <a:srgbClr val="1A77D4"/>
    <a:srgbClr val="176BBF"/>
    <a:srgbClr val="145CA4"/>
    <a:srgbClr val="125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561" autoAdjust="0"/>
  </p:normalViewPr>
  <p:slideViewPr>
    <p:cSldViewPr snapToGrid="0">
      <p:cViewPr varScale="1">
        <p:scale>
          <a:sx n="84" d="100"/>
          <a:sy n="84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8DCA5-3036-452D-8E3A-601388735DF1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7D530-0F6D-4A8A-8AD8-AAD2CEB95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08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251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22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3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18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0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938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74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5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7D530-0F6D-4A8A-8AD8-AAD2CEB9561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51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393C-8F71-AB51-0BB0-FDE20ACF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A0A1-2B86-C949-4E4E-C9F6D55CD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C0343-90C0-960F-0A5B-2FA5FFD8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96296-2466-92A0-8158-047CB5E5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D1DE-73F0-2ADF-7AF5-8A8F06BF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82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7CD6-2BCB-8FD0-8000-D9EF7CCA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3B4A3-1AFD-64A5-C5F1-484966988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0EE49-CDFB-22A7-2936-49EC33FE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478E-AB7C-C66B-D36C-703A45EB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23307-5B1C-7961-E6BD-D5A998C8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F38DE-58F6-DE18-EA32-E6FD1D1BD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FB232-3A6C-2C2F-79A6-345D36732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4CB80-7077-15F7-D543-960A06E6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B0A4-6255-D877-BFD0-F846549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0220-32AE-BE72-EAD3-86D91263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21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3AE2-89D4-2AE0-1D94-981CEF1D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8133-8D26-45A6-8ED8-BAB09BEF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6219B-04CE-2E51-C933-EC515835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9B99-2E62-D010-81FB-889A0B17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B2228-1F84-EDA3-8731-10E1C0F4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2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B6BA-8402-8E8B-C37A-5EA96570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AF1AE-5CE7-CF02-5CE2-8BE6845EF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155A-0160-640A-B1AE-225B851C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CBF3-A4AF-43B4-9EF7-4B80DE61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6391B-AD14-2E1A-DC2F-356FCA64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21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8897-E428-6A94-B6DC-97893CB1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C7596-FF1B-C49A-9286-6AAB33214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CB5C4-7374-C3B9-69CC-D3662200B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AB20-37BC-073B-F80F-B7A687EA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66A1-0887-1311-7974-6D99CC94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2238D-7889-8997-18E7-8145B966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3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8AA-EE18-31D7-FE81-79C57400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91C7C-3BCA-7ECF-2015-7598AD23E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97F05-9D7E-FE16-3186-8915EDA87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D315F-208A-6041-EFA2-DBCC30791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05FEC-D338-365D-9E70-2AB224D7E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0242D-A956-E96E-11E1-3C29D17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7783C-0434-9EEC-E24B-1387B7F4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146BE-F181-3B0A-8B95-6D6AD005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6BA4-C525-A019-DB83-60090EFC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8C22B-CBA1-0C77-6EA3-1C21423A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FBAF3-8D28-ACB7-2178-7023BB1E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614B8-DC1B-D041-4AF7-0AE525AF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69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39CB0-3C02-55C7-2E2B-726DD481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44E2B-4764-52D6-EB1D-DB6E1F1C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264DF-27A9-5F96-21D0-11847B5C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73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0A22-F698-8078-FF15-D13BD51E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BAE3-0421-E3ED-02E8-2A0768FB8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4314-744F-B1D2-8641-4FF95951E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AEB1E-120F-4FF8-5540-2BCA241B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E80E2-FC16-5647-9490-79A428DA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3CA9F-A9D5-A36E-989B-FA4D7160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11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5037-4CD5-8495-D3E1-4D5A0C82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BAAF0-85BA-5B9A-1636-C07A495E4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71D69-D5D8-9377-E2A7-DC3FF62BE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D6563-57CC-21B2-E6E9-4B1E04159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19D9-E993-4605-8AF6-30DBEA8A82F9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36206-5FD0-0A40-8204-593545EB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B9A87-D903-0358-D918-1F8418FA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F623-888C-462A-8B41-3BD62AA76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79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30672-AF7D-2145-25B4-7EE7EF4F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EB373-55EE-FD9C-882E-EED5B062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1E585-0778-F772-BFCA-844E8AB68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0BA819D9-E993-4605-8AF6-30DBEA8A82F9}" type="datetimeFigureOut">
              <a:rPr lang="en-CA" smtClean="0"/>
              <a:pPr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8E7E8-6B92-19CC-DCBB-F65D1195C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0AB86-2355-6D21-E003-B8E6F637B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767CF623-888C-462A-8B41-3BD62AA76D9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51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roofmart.com/wp-content/uploads/2021/06/605-3-1-1-1024x1024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news.coop/wp-content/uploads/sustainable-development-goal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simple.com/blog/everyone-is-starting-to-adopt-the-un-sdg-framework-but-how-can-you-effectively-track-your-efforts-against-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simple.com/blog/everyone-is-starting-to-adopt-the-un-sdg-framework-but-how-can-you-effectively-track-your-efforts-against-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essmann.ca/en/guide/what-is-home-insulatio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homestratosphere.com/types-of-insulation-for-your-hous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stratosphere.com/types-of-insulation-for-your-hous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stratosphere.com/types-of-insulation-for-your-hous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R.f1f1e45a4e616cfb0fb093c4dd597a3c?rik=Mp39Fz8Zt7HjoA&amp;riu=http%3a%2f%2finsulation.net%2fwp-content%2fuploads%2f2015%2f12%2fCUZs2hUDJYUXGiTpVXsFSe72sldqNmd2BTI72TzuaeEUmNh68HOIWrtezc0t784VGTTrCHkbtjrsBHiZuMjht0_Ly4uVJRrDdum0lOVOIFrEtL9-bn6Sm4QN0exaMjDus.jpg&amp;ehk=tOr%2fMaG85HGfYjpRyW68X7B%2fkMIHtj6DDUGOmNzPoBE%3d&amp;risl=&amp;pid=ImgRaw&amp;r=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tructionspecifier.com/selecting-polystyrene-foam-where-moisture-exposure-occu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n1503106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nations logo png hd images transparent background free download ...">
            <a:hlinkClick r:id="rId2"/>
            <a:extLst>
              <a:ext uri="{FF2B5EF4-FFF2-40B4-BE49-F238E27FC236}">
                <a16:creationId xmlns:a16="http://schemas.microsoft.com/office/drawing/2014/main" id="{8E6E547E-DE93-707E-4A63-C20D97CF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6" y="875443"/>
            <a:ext cx="5107114" cy="51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46353-044D-A2AB-BA7C-4ED6496D1158}"/>
              </a:ext>
            </a:extLst>
          </p:cNvPr>
          <p:cNvSpPr txBox="1"/>
          <p:nvPr/>
        </p:nvSpPr>
        <p:spPr>
          <a:xfrm>
            <a:off x="6096000" y="2028616"/>
            <a:ext cx="6142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97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Home Insulation: </a:t>
            </a:r>
          </a:p>
          <a:p>
            <a:r>
              <a:rPr lang="en-US" sz="4400" b="1" dirty="0">
                <a:solidFill>
                  <a:srgbClr val="197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Energy Bills </a:t>
            </a:r>
          </a:p>
          <a:p>
            <a:r>
              <a:rPr lang="en-US" sz="4400" b="1" dirty="0">
                <a:solidFill>
                  <a:srgbClr val="197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Carbon Footprint</a:t>
            </a:r>
            <a:endParaRPr lang="en-IN" sz="4400" b="1" dirty="0">
              <a:solidFill>
                <a:srgbClr val="1976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3DD2D-ABC6-C405-8BA8-1479F5155AAB}"/>
              </a:ext>
            </a:extLst>
          </p:cNvPr>
          <p:cNvSpPr txBox="1"/>
          <p:nvPr/>
        </p:nvSpPr>
        <p:spPr>
          <a:xfrm>
            <a:off x="8621799" y="5793753"/>
            <a:ext cx="6142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97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Team 11</a:t>
            </a:r>
            <a:endParaRPr lang="en-IN" sz="4400" b="1" dirty="0">
              <a:solidFill>
                <a:srgbClr val="1976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1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400493" y="382772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EPS and XPS should be manufactured by recyclable and sustainable materials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Promotes responsible production and reduces waste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5553739" y="4944140"/>
            <a:ext cx="6237768" cy="1520455"/>
          </a:xfrm>
          <a:prstGeom prst="rect">
            <a:avLst/>
          </a:prstGeom>
          <a:solidFill>
            <a:srgbClr val="14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1" dirty="0">
                <a:latin typeface="Abadi" panose="020B0604020104020204" pitchFamily="34" charset="0"/>
              </a:rPr>
              <a:t>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F2FC7-F223-878B-ACC0-776123C6E5F0}"/>
              </a:ext>
            </a:extLst>
          </p:cNvPr>
          <p:cNvSpPr txBox="1"/>
          <p:nvPr/>
        </p:nvSpPr>
        <p:spPr>
          <a:xfrm>
            <a:off x="3356964" y="6453963"/>
            <a:ext cx="54780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Nations, “How to achieve sustainable development goals,” </a:t>
            </a:r>
            <a:r>
              <a:rPr lang="en-CA" sz="1050" i="1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Global Goals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Feb. 21, 2022, https://www.globalgoals.org/take-action [accessed: Mar. 23, 2023].</a:t>
            </a:r>
          </a:p>
        </p:txBody>
      </p:sp>
      <p:pic>
        <p:nvPicPr>
          <p:cNvPr id="8" name="Picture 7" descr="A picture containing graphical user interfac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E1CB9A0-E042-5C89-AD4A-AB48E0179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93" y="469562"/>
            <a:ext cx="6882660" cy="4419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1774A-E171-3624-3C04-85339686D32B}"/>
              </a:ext>
            </a:extLst>
          </p:cNvPr>
          <p:cNvSpPr/>
          <p:nvPr/>
        </p:nvSpPr>
        <p:spPr>
          <a:xfrm>
            <a:off x="5279101" y="2830749"/>
            <a:ext cx="888235" cy="914700"/>
          </a:xfrm>
          <a:prstGeom prst="rect">
            <a:avLst/>
          </a:prstGeom>
          <a:noFill/>
          <a:ln w="76200">
            <a:solidFill>
              <a:srgbClr val="09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52D6A-82E3-0B7D-BF11-60EDB8657177}"/>
              </a:ext>
            </a:extLst>
          </p:cNvPr>
          <p:cNvSpPr/>
          <p:nvPr/>
        </p:nvSpPr>
        <p:spPr>
          <a:xfrm>
            <a:off x="9931096" y="2841507"/>
            <a:ext cx="963883" cy="914700"/>
          </a:xfrm>
          <a:prstGeom prst="rect">
            <a:avLst/>
          </a:prstGeom>
          <a:noFill/>
          <a:ln w="76200">
            <a:solidFill>
              <a:srgbClr val="09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8DC0C-E2A3-CE49-D7D7-504DF8B6A82E}"/>
              </a:ext>
            </a:extLst>
          </p:cNvPr>
          <p:cNvSpPr/>
          <p:nvPr/>
        </p:nvSpPr>
        <p:spPr>
          <a:xfrm>
            <a:off x="11135943" y="2830749"/>
            <a:ext cx="867989" cy="914700"/>
          </a:xfrm>
          <a:prstGeom prst="rect">
            <a:avLst/>
          </a:prstGeom>
          <a:noFill/>
          <a:ln w="76200">
            <a:solidFill>
              <a:srgbClr val="09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D32FC-E93E-2DCA-CCD1-C846E1482ED6}"/>
              </a:ext>
            </a:extLst>
          </p:cNvPr>
          <p:cNvSpPr/>
          <p:nvPr/>
        </p:nvSpPr>
        <p:spPr>
          <a:xfrm>
            <a:off x="5279101" y="3859677"/>
            <a:ext cx="888235" cy="914700"/>
          </a:xfrm>
          <a:prstGeom prst="rect">
            <a:avLst/>
          </a:prstGeom>
          <a:noFill/>
          <a:ln w="76200">
            <a:solidFill>
              <a:srgbClr val="09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19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1" grpId="1" animBg="1"/>
      <p:bldP spid="12" grpId="0" animBg="1"/>
      <p:bldP spid="12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400493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EPS and XPS Addresses: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SDG 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Energy Efficiency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Renewable Energy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>
              <a:lnSpc>
                <a:spcPct val="150000"/>
              </a:lnSpc>
            </a:pPr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SDG 11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Sustainable Buildings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Waste Reduction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5553739" y="393404"/>
            <a:ext cx="6237768" cy="1520455"/>
          </a:xfrm>
          <a:prstGeom prst="rect">
            <a:avLst/>
          </a:prstGeom>
          <a:solidFill>
            <a:srgbClr val="176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1" dirty="0">
                <a:latin typeface="Abadi" panose="020B0604020104020204" pitchFamily="34" charset="0"/>
              </a:rPr>
              <a:t>SDG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E437A-F718-7C68-5E64-CD3AD69E18E3}"/>
              </a:ext>
            </a:extLst>
          </p:cNvPr>
          <p:cNvSpPr txBox="1"/>
          <p:nvPr/>
        </p:nvSpPr>
        <p:spPr>
          <a:xfrm>
            <a:off x="3900399" y="6495057"/>
            <a:ext cx="4391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Nations, “United Nations Sustainable Development, https://www.un.org/sustainabledevelopment [accessed: Mar. 23, 2023]. </a:t>
            </a:r>
          </a:p>
        </p:txBody>
      </p:sp>
      <p:pic>
        <p:nvPicPr>
          <p:cNvPr id="6" name="Picture 5" descr="A screenshot of a game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BD26A987-0CF6-FC5E-CAFE-54F45EC9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77" y="1696914"/>
            <a:ext cx="5005892" cy="50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9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7102549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Cont.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SDG 12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Circular economy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SDG 13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Climate Action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Sustainable Consumption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400493" y="393404"/>
            <a:ext cx="6237768" cy="1520455"/>
          </a:xfrm>
          <a:prstGeom prst="rect">
            <a:avLst/>
          </a:prstGeom>
          <a:solidFill>
            <a:srgbClr val="176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1" dirty="0">
                <a:latin typeface="Abadi" panose="020B0604020104020204" pitchFamily="34" charset="0"/>
              </a:rPr>
              <a:t>SDG</a:t>
            </a:r>
          </a:p>
        </p:txBody>
      </p:sp>
      <p:pic>
        <p:nvPicPr>
          <p:cNvPr id="14" name="Picture 13" descr="A screenshot of a game">
            <a:hlinkClick r:id="rId3"/>
            <a:extLst>
              <a:ext uri="{FF2B5EF4-FFF2-40B4-BE49-F238E27FC236}">
                <a16:creationId xmlns:a16="http://schemas.microsoft.com/office/drawing/2014/main" id="{6C898593-630D-EA18-89B5-9B678569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3" y="1641608"/>
            <a:ext cx="5354795" cy="5354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F1336-3B7B-AECE-FEF7-EAD2B11A2D77}"/>
              </a:ext>
            </a:extLst>
          </p:cNvPr>
          <p:cNvSpPr txBox="1"/>
          <p:nvPr/>
        </p:nvSpPr>
        <p:spPr>
          <a:xfrm>
            <a:off x="3900399" y="6495057"/>
            <a:ext cx="4391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Nations, “United Nations Sustainable Development, https://www.un.org/sustainabledevelopment [accessed: Mar. 23, 2023]. </a:t>
            </a:r>
          </a:p>
        </p:txBody>
      </p:sp>
    </p:spTree>
    <p:extLst>
      <p:ext uri="{BB962C8B-B14F-4D97-AF65-F5344CB8AC3E}">
        <p14:creationId xmlns:p14="http://schemas.microsoft.com/office/powerpoint/2010/main" val="26889569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7102549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In conclusion, </a:t>
            </a:r>
            <a:r>
              <a:rPr lang="en-CA" sz="3400" dirty="0">
                <a:latin typeface="Arial" panose="020B0604020202020204" pitchFamily="34" charset="0"/>
                <a:cs typeface="Arial" panose="020B0604020202020204" pitchFamily="34" charset="0"/>
              </a:rPr>
              <a:t>insulation material plays a vital role in building a more sustainable future and: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helps reduce energy consumption.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400" dirty="0">
                <a:latin typeface="Arial" panose="020B0604020202020204" pitchFamily="34" charset="0"/>
                <a:cs typeface="Arial" panose="020B0604020202020204" pitchFamily="34" charset="0"/>
              </a:rPr>
              <a:t>improves indoor air quality.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400493" y="4944140"/>
            <a:ext cx="6237768" cy="1520455"/>
          </a:xfrm>
          <a:prstGeom prst="rect">
            <a:avLst/>
          </a:prstGeom>
          <a:solidFill>
            <a:srgbClr val="1A7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Conclusion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pic>
        <p:nvPicPr>
          <p:cNvPr id="4" name="Picture 3" descr="A picture containing indoor, person">
            <a:hlinkClick r:id="rId3"/>
            <a:extLst>
              <a:ext uri="{FF2B5EF4-FFF2-40B4-BE49-F238E27FC236}">
                <a16:creationId xmlns:a16="http://schemas.microsoft.com/office/drawing/2014/main" id="{5DDD417F-6E12-CE9A-84D4-B5364C7381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3" y="430298"/>
            <a:ext cx="6239654" cy="3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324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C3E818E-46B3-0D8D-613B-FB12976B2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410" y="0"/>
            <a:ext cx="132068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BBD9C-F053-30F0-AC70-D3A75476EBDB}"/>
              </a:ext>
            </a:extLst>
          </p:cNvPr>
          <p:cNvSpPr txBox="1"/>
          <p:nvPr/>
        </p:nvSpPr>
        <p:spPr>
          <a:xfrm>
            <a:off x="-196630" y="1189186"/>
            <a:ext cx="6463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1254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endParaRPr lang="en-US" sz="8000" b="1" dirty="0">
              <a:solidFill>
                <a:srgbClr val="12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609EFBA-0E88-F9B4-9200-50A27351E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84" y="1499374"/>
            <a:ext cx="6504232" cy="4971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14AA3-CAE7-B383-9D26-D13774D16B64}"/>
              </a:ext>
            </a:extLst>
          </p:cNvPr>
          <p:cNvSpPr txBox="1"/>
          <p:nvPr/>
        </p:nvSpPr>
        <p:spPr>
          <a:xfrm>
            <a:off x="21512" y="182874"/>
            <a:ext cx="12170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to insulating your home? </a:t>
            </a:r>
          </a:p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what you should know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9FD53-6D87-BEC4-DC20-A04B0ED452B6}"/>
              </a:ext>
            </a:extLst>
          </p:cNvPr>
          <p:cNvSpPr txBox="1"/>
          <p:nvPr/>
        </p:nvSpPr>
        <p:spPr>
          <a:xfrm>
            <a:off x="2426968" y="6442502"/>
            <a:ext cx="7612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Ref: </a:t>
            </a:r>
            <a:r>
              <a:rPr lang="en-CA" sz="1050" dirty="0" err="1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Homestratosphere's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Editorial Staff &amp; Writers, “4 types of insulation for Your House (Pros &amp; Cons),” </a:t>
            </a:r>
            <a:r>
              <a:rPr lang="en-CA" sz="1050" i="1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Home Stratosphere, 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Nov. 02, 2022, https://www.homestratosphere.com/types-of-insulation-for-your-house [accessed: Mar. 23, 2023].</a:t>
            </a:r>
            <a:endParaRPr lang="en-CA" sz="1050" dirty="0">
              <a:solidFill>
                <a:srgbClr val="104B8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85AC12-B0FA-A9D3-E93D-1580FDC8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07" y="194310"/>
            <a:ext cx="6645585" cy="166878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4FA82B0-6798-4A73-7541-CDF75C44F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17" y="1417637"/>
            <a:ext cx="5432563" cy="5024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FB95E-3397-670A-B982-8D29798F63CD}"/>
              </a:ext>
            </a:extLst>
          </p:cNvPr>
          <p:cNvSpPr txBox="1"/>
          <p:nvPr/>
        </p:nvSpPr>
        <p:spPr>
          <a:xfrm>
            <a:off x="2426968" y="6442502"/>
            <a:ext cx="7612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Ref: Home stratosphere's Editorial Staff &amp; Writers, “4 types of insulation for Your House (Pros &amp; Cons),” </a:t>
            </a:r>
            <a:r>
              <a:rPr lang="en-CA" sz="1050" i="1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Home Stratosphere, 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Nov. 02, 2022, https://www.homestratosphere.com/types-of-insulation-for-your-house [accessed: Mar. 23, 2023].</a:t>
            </a:r>
            <a:endParaRPr lang="en-CA" sz="1050" dirty="0">
              <a:solidFill>
                <a:srgbClr val="104B8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58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E57AD0-A4EB-E395-E3E3-BD2A3C019C85}"/>
              </a:ext>
            </a:extLst>
          </p:cNvPr>
          <p:cNvSpPr/>
          <p:nvPr/>
        </p:nvSpPr>
        <p:spPr>
          <a:xfrm>
            <a:off x="425302" y="361507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Abadi" panose="020B0604020104020204" pitchFamily="34" charset="0"/>
                <a:cs typeface="Arial" panose="020B0604020202020204" pitchFamily="34" charset="0"/>
              </a:rPr>
              <a:t>AGENDA</a:t>
            </a:r>
            <a:endParaRPr lang="en-CA" sz="66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7F79E-EDD4-A4A0-58B4-D866AAA83A11}"/>
              </a:ext>
            </a:extLst>
          </p:cNvPr>
          <p:cNvSpPr/>
          <p:nvPr/>
        </p:nvSpPr>
        <p:spPr>
          <a:xfrm>
            <a:off x="5419059" y="361507"/>
            <a:ext cx="6521303" cy="627321"/>
          </a:xfrm>
          <a:prstGeom prst="rect">
            <a:avLst/>
          </a:prstGeom>
          <a:solidFill>
            <a:srgbClr val="0B3661"/>
          </a:solidFill>
          <a:ln>
            <a:solidFill>
              <a:srgbClr val="0B3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C7E90-5B71-43D3-D0FE-B47CC3D253B8}"/>
              </a:ext>
            </a:extLst>
          </p:cNvPr>
          <p:cNvSpPr/>
          <p:nvPr/>
        </p:nvSpPr>
        <p:spPr>
          <a:xfrm>
            <a:off x="5419057" y="3083441"/>
            <a:ext cx="6521303" cy="627321"/>
          </a:xfrm>
          <a:prstGeom prst="rect">
            <a:avLst/>
          </a:prstGeom>
          <a:solidFill>
            <a:srgbClr val="12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Thermal Resistance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7431B-0426-5F92-AE8B-1260140B254C}"/>
              </a:ext>
            </a:extLst>
          </p:cNvPr>
          <p:cNvSpPr/>
          <p:nvPr/>
        </p:nvSpPr>
        <p:spPr>
          <a:xfrm>
            <a:off x="5419058" y="5805375"/>
            <a:ext cx="6521303" cy="627321"/>
          </a:xfrm>
          <a:prstGeom prst="rect">
            <a:avLst/>
          </a:prstGeom>
          <a:solidFill>
            <a:srgbClr val="1A7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9E6890-D758-A2D5-87D8-4A8C98BCB0BC}"/>
              </a:ext>
            </a:extLst>
          </p:cNvPr>
          <p:cNvSpPr/>
          <p:nvPr/>
        </p:nvSpPr>
        <p:spPr>
          <a:xfrm>
            <a:off x="5419058" y="1268819"/>
            <a:ext cx="6521303" cy="627321"/>
          </a:xfrm>
          <a:prstGeom prst="rect">
            <a:avLst/>
          </a:prstGeom>
          <a:solidFill>
            <a:srgbClr val="0D3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6621F-2901-93D8-8152-E4037E8FF708}"/>
              </a:ext>
            </a:extLst>
          </p:cNvPr>
          <p:cNvSpPr/>
          <p:nvPr/>
        </p:nvSpPr>
        <p:spPr>
          <a:xfrm>
            <a:off x="5419057" y="2176129"/>
            <a:ext cx="6521303" cy="627321"/>
          </a:xfrm>
          <a:prstGeom prst="rect">
            <a:avLst/>
          </a:prstGeom>
          <a:solidFill>
            <a:srgbClr val="104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 Solution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8602F1-9920-22D4-2BFE-D0E1B56DA660}"/>
              </a:ext>
            </a:extLst>
          </p:cNvPr>
          <p:cNvSpPr/>
          <p:nvPr/>
        </p:nvSpPr>
        <p:spPr>
          <a:xfrm>
            <a:off x="5419058" y="3990751"/>
            <a:ext cx="6521303" cy="627321"/>
          </a:xfrm>
          <a:prstGeom prst="rect">
            <a:avLst/>
          </a:prstGeom>
          <a:solidFill>
            <a:srgbClr val="14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Proposed Materials and Improvements</a:t>
            </a:r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B339D-4010-3AAC-F1B1-0E4CBF15068C}"/>
              </a:ext>
            </a:extLst>
          </p:cNvPr>
          <p:cNvSpPr/>
          <p:nvPr/>
        </p:nvSpPr>
        <p:spPr>
          <a:xfrm>
            <a:off x="5419057" y="4898061"/>
            <a:ext cx="6521303" cy="627321"/>
          </a:xfrm>
          <a:prstGeom prst="rect">
            <a:avLst/>
          </a:prstGeom>
          <a:solidFill>
            <a:srgbClr val="176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SDGs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70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7102549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Inefficient home insulation system: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Outdated or poorly installed insulation material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Leads to energy waste</a:t>
            </a:r>
          </a:p>
          <a:p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3400" dirty="0">
                <a:latin typeface="Arial" panose="020B0604020202020204" pitchFamily="34" charset="0"/>
                <a:cs typeface="Arial" panose="020B0604020202020204" pitchFamily="34" charset="0"/>
              </a:rPr>
              <a:t>Impact climate change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400493" y="4944140"/>
            <a:ext cx="6237768" cy="1520455"/>
          </a:xfrm>
          <a:prstGeom prst="rect">
            <a:avLst/>
          </a:prstGeom>
          <a:solidFill>
            <a:srgbClr val="0B3661"/>
          </a:solidFill>
          <a:ln>
            <a:solidFill>
              <a:srgbClr val="0B3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INTRODUCTION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pic>
        <p:nvPicPr>
          <p:cNvPr id="2050" name="Picture 2" descr="Blown-In Insulation-Kinzler Construction Services">
            <a:hlinkClick r:id="rId3"/>
            <a:extLst>
              <a:ext uri="{FF2B5EF4-FFF2-40B4-BE49-F238E27FC236}">
                <a16:creationId xmlns:a16="http://schemas.microsoft.com/office/drawing/2014/main" id="{160EF573-A446-647A-260D-D2A417588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 bwMode="auto">
          <a:xfrm>
            <a:off x="400493" y="393404"/>
            <a:ext cx="6237768" cy="42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795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400493" y="382772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Fiber glass insulation loses 40% heat when exposed to moisture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Mineral wool loses 30% heat due to inadequate installation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5553739" y="4944140"/>
            <a:ext cx="6237768" cy="1520455"/>
          </a:xfrm>
          <a:prstGeom prst="rect">
            <a:avLst/>
          </a:prstGeom>
          <a:solidFill>
            <a:srgbClr val="0D3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Problem Description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F2FC7-F223-878B-ACC0-776123C6E5F0}"/>
              </a:ext>
            </a:extLst>
          </p:cNvPr>
          <p:cNvSpPr txBox="1"/>
          <p:nvPr/>
        </p:nvSpPr>
        <p:spPr>
          <a:xfrm>
            <a:off x="2326093" y="6438515"/>
            <a:ext cx="7539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D.-L. Liu and W. W. </a:t>
            </a:r>
            <a:r>
              <a:rPr lang="en-CA" sz="1050" dirty="0" err="1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Nazaroff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“Modeling pollutant penetration across building envelopes,” </a:t>
            </a:r>
            <a:r>
              <a:rPr lang="en-CA" sz="1050" i="1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Atmospheric Environment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vol. 35, no. 26, pp. 4451–4462, Sep. 2001, </a:t>
            </a:r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https://doi.org/10.1016/S1352-2310(01)00218-7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[accessed: Mar. 23, 2023].</a:t>
            </a:r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A3C9C33F-3612-8137-1B64-2E01AD3EE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41" y="255183"/>
            <a:ext cx="7126159" cy="47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0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400493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EPS and XPS provides: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more resistant to moisture</a:t>
            </a:r>
          </a:p>
          <a:p>
            <a:pPr lvl="1"/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more resistant to Air leakage</a:t>
            </a:r>
          </a:p>
          <a:p>
            <a:pPr lvl="1"/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increases Energy efficiency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5553739" y="393404"/>
            <a:ext cx="6237768" cy="1520455"/>
          </a:xfrm>
          <a:prstGeom prst="rect">
            <a:avLst/>
          </a:prstGeom>
          <a:solidFill>
            <a:srgbClr val="104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Problem Solution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9C01F8D5-4170-1669-38DC-504A53B6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39" y="2575441"/>
            <a:ext cx="6237768" cy="32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E437A-F718-7C68-5E64-CD3AD69E18E3}"/>
              </a:ext>
            </a:extLst>
          </p:cNvPr>
          <p:cNvSpPr txBox="1"/>
          <p:nvPr/>
        </p:nvSpPr>
        <p:spPr>
          <a:xfrm>
            <a:off x="2228938" y="6464595"/>
            <a:ext cx="7734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J. </a:t>
            </a:r>
            <a:r>
              <a:rPr lang="en-CA" sz="1050" dirty="0" err="1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Woestman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“Selecting polystyrene foam where moisture exposure occurs,” </a:t>
            </a:r>
            <a:r>
              <a:rPr lang="en-CA" sz="1050" i="1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Construction Specifier</a:t>
            </a:r>
            <a:r>
              <a:rPr lang="en-CA" sz="1050" dirty="0">
                <a:solidFill>
                  <a:srgbClr val="104B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Dec. 22, 2016, https://www.constructionspecifier.com/selecting-polystyrene-foam-where-moisture-exposure-occurs [accessed: Mar. 23, 2023].</a:t>
            </a:r>
          </a:p>
        </p:txBody>
      </p:sp>
    </p:spTree>
    <p:extLst>
      <p:ext uri="{BB962C8B-B14F-4D97-AF65-F5344CB8AC3E}">
        <p14:creationId xmlns:p14="http://schemas.microsoft.com/office/powerpoint/2010/main" val="437343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7102549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R-value measures insulation material's resistance to heat flow.</a:t>
            </a:r>
          </a:p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Higher R-values provide better insulation and energy efficiency</a:t>
            </a:r>
            <a:endParaRPr lang="en-CA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Proper installation and maintenance of insulation is important for achieving desired R-value and cost savings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400493" y="393404"/>
            <a:ext cx="6237768" cy="1520455"/>
          </a:xfrm>
          <a:prstGeom prst="rect">
            <a:avLst/>
          </a:prstGeom>
          <a:solidFill>
            <a:srgbClr val="12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Thermal Resistance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9E228-9627-78B9-A294-60AFDA835A5E}"/>
              </a:ext>
            </a:extLst>
          </p:cNvPr>
          <p:cNvSpPr txBox="1"/>
          <p:nvPr/>
        </p:nvSpPr>
        <p:spPr>
          <a:xfrm>
            <a:off x="2627216" y="6464595"/>
            <a:ext cx="69375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lang="en-CA" sz="1050" dirty="0" err="1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Aey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“Types of low-slope roof thermal insulation,” </a:t>
            </a:r>
            <a:r>
              <a:rPr lang="en-CA" sz="1050" i="1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Certified Commercial Property Inspectors Association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Sep. 15, 2020, https://ccpia.org/types-of-low-slope-roof-thermal-insulation [accessed: Mar. 23, 2023].</a:t>
            </a:r>
            <a:endParaRPr lang="en-IN" sz="1050" dirty="0">
              <a:solidFill>
                <a:srgbClr val="104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1457B0-9F82-121A-E901-CFF05D6C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3" y="2330098"/>
            <a:ext cx="6237768" cy="36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447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B7D0F-4CE7-990D-DA3F-161B3212E20D}"/>
              </a:ext>
            </a:extLst>
          </p:cNvPr>
          <p:cNvSpPr/>
          <p:nvPr/>
        </p:nvSpPr>
        <p:spPr>
          <a:xfrm>
            <a:off x="7102549" y="393404"/>
            <a:ext cx="4688958" cy="6071191"/>
          </a:xfrm>
          <a:prstGeom prst="rect">
            <a:avLst/>
          </a:prstGeom>
          <a:solidFill>
            <a:srgbClr val="0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EPS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Excellent thermal insulation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Light weight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Durable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XPS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Moisture resistant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Stable thermal resistivity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Recyclable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1DA5-B0C8-6CE3-DD1C-529670286844}"/>
              </a:ext>
            </a:extLst>
          </p:cNvPr>
          <p:cNvSpPr/>
          <p:nvPr/>
        </p:nvSpPr>
        <p:spPr>
          <a:xfrm>
            <a:off x="400493" y="4944140"/>
            <a:ext cx="6237768" cy="1520455"/>
          </a:xfrm>
          <a:prstGeom prst="rect">
            <a:avLst/>
          </a:prstGeom>
          <a:solidFill>
            <a:srgbClr val="14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Proposed Materials</a:t>
            </a:r>
            <a:endParaRPr lang="en-CA" sz="5400" b="1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F45B2-8082-878C-44E9-E4A3FB2399A7}"/>
              </a:ext>
            </a:extLst>
          </p:cNvPr>
          <p:cNvSpPr txBox="1"/>
          <p:nvPr/>
        </p:nvSpPr>
        <p:spPr>
          <a:xfrm>
            <a:off x="3519377" y="959721"/>
            <a:ext cx="350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92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 :</a:t>
            </a:r>
          </a:p>
          <a:p>
            <a:r>
              <a:rPr lang="en-US" sz="2400" b="1" dirty="0">
                <a:solidFill>
                  <a:srgbClr val="092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 Polystyrene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07DAA-12CB-A6F8-3B73-4A7829EE9E34}"/>
              </a:ext>
            </a:extLst>
          </p:cNvPr>
          <p:cNvSpPr txBox="1"/>
          <p:nvPr/>
        </p:nvSpPr>
        <p:spPr>
          <a:xfrm>
            <a:off x="3519377" y="3150660"/>
            <a:ext cx="352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92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XPS:</a:t>
            </a:r>
          </a:p>
          <a:p>
            <a:r>
              <a:rPr lang="en-US" sz="2400" b="1" dirty="0">
                <a:solidFill>
                  <a:srgbClr val="092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Extruded Polystyrene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B4DAD-05BF-1703-0152-CDB210216581}"/>
              </a:ext>
            </a:extLst>
          </p:cNvPr>
          <p:cNvSpPr txBox="1"/>
          <p:nvPr/>
        </p:nvSpPr>
        <p:spPr>
          <a:xfrm>
            <a:off x="900465" y="6464595"/>
            <a:ext cx="103910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u="none" strike="noStrike" baseline="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O. </a:t>
            </a:r>
            <a:r>
              <a:rPr lang="en-CA" sz="1050" dirty="0" err="1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Ayegba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K.-J. I. Egbe, A. Matin </a:t>
            </a:r>
            <a:r>
              <a:rPr lang="en-CA" sz="1050" dirty="0" err="1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Nazar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 Huang, and M. A. Hariri-</a:t>
            </a:r>
            <a:r>
              <a:rPr lang="en-CA" sz="1050" dirty="0" err="1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Ardebili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“Resource efficiency and thermal comfort of 3D printable concrete building envelopes optimized by performance enhancing insulation: A numerical study,” </a:t>
            </a:r>
            <a:r>
              <a:rPr lang="en-CA" sz="1050" i="1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Energies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vol. 15, no. 3, pp. 1–14, 2022. </a:t>
            </a:r>
            <a:r>
              <a:rPr lang="en-US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https://doi.org/10.3390/en15031069 </a:t>
            </a:r>
            <a:r>
              <a:rPr lang="en-CA" sz="1050" dirty="0">
                <a:solidFill>
                  <a:srgbClr val="104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[accessed: Mar. 23, 2023].</a:t>
            </a:r>
          </a:p>
        </p:txBody>
      </p:sp>
      <p:pic>
        <p:nvPicPr>
          <p:cNvPr id="5" name="Picture 4" descr="A picture containing building material, build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F4CE460-7F99-3313-FD44-BD58D8B12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3" y="2346854"/>
            <a:ext cx="3154953" cy="2438611"/>
          </a:xfrm>
          <a:prstGeom prst="rect">
            <a:avLst/>
          </a:prstGeom>
        </p:spPr>
      </p:pic>
      <p:pic>
        <p:nvPicPr>
          <p:cNvPr id="7" name="Picture 6" descr="A close-up of a book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8603F7C5-05BC-76A3-290B-C58A6C80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4" y="403586"/>
            <a:ext cx="3154953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83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677</Words>
  <Application>Microsoft Office PowerPoint</Application>
  <PresentationFormat>Widescreen</PresentationFormat>
  <Paragraphs>100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Abadi</vt:lpstr>
      <vt:lpstr>Arial</vt:lpstr>
      <vt:lpstr>Calibri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thakur61@uwindsor.ca</dc:creator>
  <cp:lastModifiedBy>Amey Mahendra Thakur</cp:lastModifiedBy>
  <cp:revision>8</cp:revision>
  <dcterms:created xsi:type="dcterms:W3CDTF">2023-03-16T17:37:28Z</dcterms:created>
  <dcterms:modified xsi:type="dcterms:W3CDTF">2023-03-28T01:29:31Z</dcterms:modified>
</cp:coreProperties>
</file>